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56" r:id="rId2"/>
    <p:sldId id="259" r:id="rId3"/>
    <p:sldId id="258" r:id="rId4"/>
    <p:sldId id="257" r:id="rId5"/>
    <p:sldId id="260" r:id="rId6"/>
    <p:sldId id="264" r:id="rId7"/>
    <p:sldId id="265" r:id="rId8"/>
    <p:sldId id="266" r:id="rId9"/>
    <p:sldId id="362" r:id="rId10"/>
    <p:sldId id="272" r:id="rId11"/>
    <p:sldId id="363" r:id="rId12"/>
    <p:sldId id="372" r:id="rId13"/>
    <p:sldId id="275" r:id="rId14"/>
    <p:sldId id="373" r:id="rId15"/>
    <p:sldId id="273" r:id="rId16"/>
    <p:sldId id="376" r:id="rId17"/>
    <p:sldId id="375" r:id="rId18"/>
    <p:sldId id="377" r:id="rId19"/>
    <p:sldId id="378" r:id="rId20"/>
    <p:sldId id="379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2CB08-057F-4F6E-B24D-8EDB8C8A45DC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55BA5-8920-4037-8D47-DF7B5EDF19F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234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102;p4:notes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s-CO" sz="1800" dirty="0">
              <a:latin typeface="Arial" charset="0"/>
              <a:cs typeface="Arial" charset="0"/>
            </a:endParaRPr>
          </a:p>
        </p:txBody>
      </p:sp>
      <p:sp>
        <p:nvSpPr>
          <p:cNvPr id="30723" name="Google Shape;103;p4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round/>
            <a:headEnd/>
            <a:tailE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7C5BF-8CE3-8B4B-9D5E-86E6BB3607BE}" type="slidenum">
              <a:rPr lang="es-CO" smtClean="0"/>
              <a:pPr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01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7C5BF-8CE3-8B4B-9D5E-86E6BB3607BE}" type="slidenum">
              <a:rPr lang="es-CO" smtClean="0"/>
              <a:pPr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408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C5BF-8CE3-8B4B-9D5E-86E6BB3607BE}" type="slidenum">
              <a:rPr lang="es-CO" smtClean="0"/>
              <a:pPr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033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0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785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71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54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9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75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7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06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5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416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19/04/2023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8C8BD-20A6-41C7-98F6-9E7257B2A49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3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etimes.com/author/sally-ward-foxton/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77911.3477913" TargetMode="External"/><Relationship Id="rId7" Type="http://schemas.openxmlformats.org/officeDocument/2006/relationships/hyperlink" Target="https://en.wikipedia.org/wiki/Fr%C3%A9chet_inception_distanc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entesdigitales.com/2019/04/05/todo-lo-que-necesitas-saber-sobre-las-gan-redes-generativas-antagonicas/" TargetMode="External"/><Relationship Id="rId5" Type="http://schemas.openxmlformats.org/officeDocument/2006/relationships/hyperlink" Target="https://es.wikipedia.org/wiki/Red_generativa_antag%C3%B3nica" TargetMode="External"/><Relationship Id="rId4" Type="http://schemas.openxmlformats.org/officeDocument/2006/relationships/hyperlink" Target="https://doi.org/10.1109/icassp.2015.717834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568834" y="1898672"/>
            <a:ext cx="9373925" cy="201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s-MX" dirty="0">
                <a:solidFill>
                  <a:schemeClr val="bg1"/>
                </a:solidFill>
              </a:rPr>
              <a:t>INTELIGENCIA ARTIFICIAL EN LA ACTUALIDAD.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08B1F3-2795-4BB3-B26E-ECAEB6CD60E3}"/>
              </a:ext>
            </a:extLst>
          </p:cNvPr>
          <p:cNvSpPr txBox="1"/>
          <p:nvPr/>
        </p:nvSpPr>
        <p:spPr>
          <a:xfrm>
            <a:off x="2171621" y="3129073"/>
            <a:ext cx="8611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</a:rPr>
              <a:t>Manuel Alejandro Chalarca Botero</a:t>
            </a:r>
          </a:p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Jose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Joaquin</a:t>
            </a:r>
            <a:r>
              <a:rPr lang="es-CO" sz="2400" b="1" dirty="0">
                <a:solidFill>
                  <a:schemeClr val="bg1"/>
                </a:solidFill>
              </a:rPr>
              <a:t> Restrepo Palacios</a:t>
            </a:r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05;p16"/>
          <p:cNvSpPr txBox="1">
            <a:spLocks noChangeArrowheads="1"/>
          </p:cNvSpPr>
          <p:nvPr/>
        </p:nvSpPr>
        <p:spPr bwMode="auto">
          <a:xfrm>
            <a:off x="3231335" y="499544"/>
            <a:ext cx="8566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2A99A3"/>
              </a:buClr>
              <a:buSzPts val="4000"/>
              <a:buFont typeface="Arial Narrow" pitchFamily="34" charset="0"/>
              <a:buNone/>
            </a:pPr>
            <a:endParaRPr lang="es-CO" sz="105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B585BFC5-7293-DF4E-67F1-0290B9A44FFE}"/>
              </a:ext>
            </a:extLst>
          </p:cNvPr>
          <p:cNvSpPr txBox="1">
            <a:spLocks/>
          </p:cNvSpPr>
          <p:nvPr/>
        </p:nvSpPr>
        <p:spPr>
          <a:xfrm>
            <a:off x="1538644" y="545842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4B19E1-D88A-2F0A-2919-CFEFE0943A5C}"/>
              </a:ext>
            </a:extLst>
          </p:cNvPr>
          <p:cNvSpPr txBox="1"/>
          <p:nvPr/>
        </p:nvSpPr>
        <p:spPr>
          <a:xfrm>
            <a:off x="2910244" y="991828"/>
            <a:ext cx="6098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dirty="0" err="1"/>
              <a:t>Analog</a:t>
            </a:r>
            <a:r>
              <a:rPr lang="es-CO" sz="3200" dirty="0"/>
              <a:t> In-</a:t>
            </a:r>
            <a:r>
              <a:rPr lang="es-CO" sz="3200" dirty="0" err="1"/>
              <a:t>Memory</a:t>
            </a:r>
            <a:r>
              <a:rPr lang="es-CO" sz="3200" dirty="0"/>
              <a:t> Computing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7088B28-5D77-32B7-146C-B3DAE38F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17" y="1554009"/>
            <a:ext cx="4182059" cy="362000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EB88F6-A14D-43F8-3AD9-55F6BD01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10" y="2683017"/>
            <a:ext cx="4086795" cy="2076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F0AFC43-5C5E-4758-A5B9-D68A8ABA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05DF8-DB2E-4D22-AB5E-46DEAB85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C0921-2E22-C849-88EF-5DBFE4AA72D3}" type="slidenum">
              <a:rPr lang="es-CO" smtClean="0"/>
              <a:pPr/>
              <a:t>11</a:t>
            </a:fld>
            <a:endParaRPr lang="es-CO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46BE285-2B54-2415-EAEE-4021551C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the memory devices are resistors with</a:t>
            </a:r>
            <a:br>
              <a:rPr lang="en-US" sz="2800" b="0" dirty="0"/>
            </a:br>
            <a:r>
              <a:rPr lang="en-US" sz="2800" b="0" dirty="0"/>
              <a:t>programmable conductance placed at the </a:t>
            </a:r>
            <a:r>
              <a:rPr lang="en-US" sz="2800" b="0" dirty="0" err="1"/>
              <a:t>crosspoints</a:t>
            </a:r>
            <a:r>
              <a:rPr lang="en-US" sz="2800" b="0" dirty="0"/>
              <a:t> of a 2D</a:t>
            </a:r>
            <a:endParaRPr lang="es-CO" sz="2800" b="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E36A34E-5E50-F540-1B1C-29539926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29" y="1669139"/>
            <a:ext cx="3886742" cy="407738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76EF85-D6B2-D665-CC5B-9DEF08C0D8E9}"/>
              </a:ext>
            </a:extLst>
          </p:cNvPr>
          <p:cNvSpPr txBox="1"/>
          <p:nvPr/>
        </p:nvSpPr>
        <p:spPr>
          <a:xfrm>
            <a:off x="355592" y="5679421"/>
            <a:ext cx="6207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dirty="0">
                <a:solidFill>
                  <a:srgbClr val="0563C1"/>
                </a:solidFill>
                <a:effectLst/>
                <a:latin typeface="+mj-lt"/>
                <a:hlinkClick r:id="rId5" tooltip="Posts by Sally Ward-Fox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Ward-</a:t>
            </a:r>
            <a:r>
              <a:rPr lang="es-CO" sz="1800" b="0" i="0" u="none" strike="noStrike" dirty="0" err="1">
                <a:effectLst/>
                <a:latin typeface="+mj-lt"/>
                <a:hlinkClick r:id="rId5" tooltip="Posts by Sally Ward-Fox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Foxton</a:t>
            </a:r>
            <a:r>
              <a:rPr lang="es-CO" sz="1800" b="0" i="0" u="none" strike="noStrike" dirty="0">
                <a:effectLst/>
                <a:latin typeface="+mj-lt"/>
              </a:rPr>
              <a:t> </a:t>
            </a:r>
            <a:r>
              <a:rPr lang="es-CO" sz="1800" b="0" i="0" u="none" strike="noStrike" dirty="0">
                <a:effectLst/>
                <a:latin typeface="+mj-lt"/>
                <a:hlinkClick r:id="rId5" tooltip="Posts by Sally Ward-Fox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Sally</a:t>
            </a:r>
            <a:r>
              <a:rPr lang="es-CO" sz="1800" b="0" i="0" dirty="0">
                <a:effectLst/>
                <a:latin typeface="+mj-lt"/>
              </a:rPr>
              <a:t> . </a:t>
            </a:r>
            <a:r>
              <a:rPr lang="en-US" sz="1800" b="1" i="0" dirty="0">
                <a:effectLst/>
                <a:latin typeface="+mj-lt"/>
              </a:rPr>
              <a:t>The basic premise of analog compute.</a:t>
            </a:r>
            <a:r>
              <a:rPr lang="es-CO" sz="1800" b="0" i="0" dirty="0">
                <a:effectLst/>
                <a:latin typeface="+mj-lt"/>
              </a:rPr>
              <a:t> 04.08.2021. https://www.eetimes.com/startup-transforms-compute-in-memory/#genecy-interstitial-ad</a:t>
            </a:r>
            <a:endParaRPr lang="es-CO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56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F0AFC43-5C5E-4758-A5B9-D68A8ABA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05DF8-DB2E-4D22-AB5E-46DEAB85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C0921-2E22-C849-88EF-5DBFE4AA72D3}" type="slidenum">
              <a:rPr lang="es-CO" smtClean="0"/>
              <a:pPr/>
              <a:t>12</a:t>
            </a:fld>
            <a:endParaRPr lang="es-CO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6BA31D5-DAE7-40E6-03AE-BB315AAA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IMA Subsystem in a PULP cluster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s-CO" dirty="0">
                <a:solidFill>
                  <a:schemeClr val="tx1"/>
                </a:solidFill>
                <a:latin typeface="+mj-lt"/>
              </a:rPr>
              <a:t>MobileNetV2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1C0FE80-1575-DB1F-56AF-C1AD0364E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50" y="1580000"/>
            <a:ext cx="9628892" cy="4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140030-71E0-482B-B569-0F0F9B4A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0BAE621-2393-A420-B9D7-188BFD3CF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2998" y="1526579"/>
            <a:ext cx="3797084" cy="4292356"/>
          </a:xfrm>
        </p:spPr>
      </p:pic>
      <p:sp>
        <p:nvSpPr>
          <p:cNvPr id="19459" name="1 Título"/>
          <p:cNvSpPr txBox="1">
            <a:spLocks noGrp="1"/>
          </p:cNvSpPr>
          <p:nvPr>
            <p:ph type="title"/>
          </p:nvPr>
        </p:nvSpPr>
        <p:spPr>
          <a:xfrm>
            <a:off x="1341120" y="-113029"/>
            <a:ext cx="10515600" cy="132556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br>
              <a:rPr lang="es-CO" altLang="es-CO" sz="3600" b="1" dirty="0">
                <a:solidFill>
                  <a:srgbClr val="203864"/>
                </a:solidFill>
                <a:latin typeface="Arial Narrow" pitchFamily="34" charset="0"/>
                <a:cs typeface="Arial" charset="0"/>
                <a:sym typeface="Calibri" pitchFamily="34" charset="0"/>
              </a:rPr>
            </a:br>
            <a:endParaRPr lang="es-CO" altLang="es-CO" dirty="0">
              <a:sym typeface="Calibri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BF1740-B21D-4F24-BDC9-14F4578F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C0921-2E22-C849-88EF-5DBFE4AA72D3}" type="slidenum">
              <a:rPr lang="es-CO" smtClean="0"/>
              <a:pPr/>
              <a:t>13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022F8C-A58E-2C74-6211-1834DCAC0187}"/>
              </a:ext>
            </a:extLst>
          </p:cNvPr>
          <p:cNvSpPr txBox="1"/>
          <p:nvPr/>
        </p:nvSpPr>
        <p:spPr>
          <a:xfrm>
            <a:off x="3645977" y="478115"/>
            <a:ext cx="620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latin typeface="+mj-lt"/>
              </a:rPr>
              <a:t>Mythic</a:t>
            </a:r>
            <a:endParaRPr lang="es-CO" sz="3600" b="1" dirty="0"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3459127" y="412833"/>
            <a:ext cx="7894674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RESULTS &amp; MOBILENETV2 CASE STUDY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  <p:sp>
        <p:nvSpPr>
          <p:cNvPr id="149" name="Google Shape;149;p7"/>
          <p:cNvSpPr txBox="1"/>
          <p:nvPr/>
        </p:nvSpPr>
        <p:spPr>
          <a:xfrm>
            <a:off x="4346332" y="5931651"/>
            <a:ext cx="3727936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CO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Tabla 1. </a:t>
            </a:r>
            <a:r>
              <a:rPr lang="es-CO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Requerimientos</a:t>
            </a:r>
            <a:r>
              <a:rPr lang="es-CO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del sistema</a:t>
            </a:r>
            <a:endParaRPr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2329E-8A20-FA71-46B5-40EC7283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98" y="1482798"/>
            <a:ext cx="6819095" cy="3976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F187E9E-1806-4349-A4C3-43DC8A920D64}"/>
              </a:ext>
            </a:extLst>
          </p:cNvPr>
          <p:cNvSpPr txBox="1">
            <a:spLocks/>
          </p:cNvSpPr>
          <p:nvPr/>
        </p:nvSpPr>
        <p:spPr>
          <a:xfrm>
            <a:off x="2354020" y="377085"/>
            <a:ext cx="8025346" cy="5415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RESULTS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3BAA2E-0021-BB3B-E061-191AB565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3" y="2023866"/>
            <a:ext cx="1055517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1660125"/>
            <a:ext cx="9373925" cy="219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n-US" sz="4800" dirty="0">
                <a:solidFill>
                  <a:schemeClr val="bg1"/>
                </a:solidFill>
              </a:rPr>
              <a:t>DEEP NEURAL NETWORK BASED INSTRUMENT EXTRACTION FROM MUSIC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4B908C9-1411-4830-921E-B45A78C970E3}"/>
              </a:ext>
            </a:extLst>
          </p:cNvPr>
          <p:cNvSpPr/>
          <p:nvPr/>
        </p:nvSpPr>
        <p:spPr>
          <a:xfrm>
            <a:off x="3602802" y="4274545"/>
            <a:ext cx="46304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Stefan </a:t>
            </a:r>
            <a:r>
              <a:rPr lang="es-CO" b="1" dirty="0" err="1">
                <a:solidFill>
                  <a:schemeClr val="bg1"/>
                </a:solidFill>
              </a:rPr>
              <a:t>Uhlich</a:t>
            </a:r>
            <a:r>
              <a:rPr lang="es-CO" b="1" dirty="0">
                <a:solidFill>
                  <a:schemeClr val="bg1"/>
                </a:solidFill>
              </a:rPr>
              <a:t> , </a:t>
            </a:r>
            <a:r>
              <a:rPr lang="es-CO" b="1" dirty="0" err="1">
                <a:solidFill>
                  <a:schemeClr val="bg1"/>
                </a:solidFill>
              </a:rPr>
              <a:t>Franck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Giron</a:t>
            </a:r>
            <a:r>
              <a:rPr lang="es-CO" b="1" dirty="0">
                <a:solidFill>
                  <a:schemeClr val="bg1"/>
                </a:solidFill>
              </a:rPr>
              <a:t> and Yuki </a:t>
            </a:r>
            <a:r>
              <a:rPr lang="es-CO" b="1" dirty="0" err="1">
                <a:solidFill>
                  <a:schemeClr val="bg1"/>
                </a:solidFill>
              </a:rPr>
              <a:t>Mitsufuji</a:t>
            </a:r>
            <a:endParaRPr lang="es-CO" b="1" dirty="0">
              <a:solidFill>
                <a:schemeClr val="bg1"/>
              </a:solidFill>
            </a:endParaRPr>
          </a:p>
          <a:p>
            <a:pPr algn="ctr"/>
            <a:r>
              <a:rPr lang="es-CO" b="1" dirty="0" err="1">
                <a:solidFill>
                  <a:schemeClr val="bg1"/>
                </a:solidFill>
              </a:rPr>
              <a:t>September</a:t>
            </a:r>
            <a:r>
              <a:rPr lang="es-CO" b="1" dirty="0">
                <a:solidFill>
                  <a:schemeClr val="bg1"/>
                </a:solidFill>
              </a:rPr>
              <a:t> 2015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4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9495E3-0D32-4B1A-A584-80FA95F9A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0088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En la música existen una gran variedad de instrumentos y en las piezas musicales se usan muchos de estos. Se entreno una inteligencia artificial para que detecte y extraiga los instrumentos requeridos de los audios analizados y  para ello usaron una red neuronal profunda.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A47D53-127E-46DF-80CB-6EB59109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7" y="2668367"/>
            <a:ext cx="11475046" cy="37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7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59E4C-4F1E-4A16-BB58-E8DB1F1B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95" y="1253331"/>
            <a:ext cx="653049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2000" dirty="0"/>
              <a:t>Realizaron la extracción de la siguiente forma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Generación de vectores de características: Usando la STFT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 dirty="0" err="1"/>
              <a:t>Extraccion</a:t>
            </a:r>
            <a:r>
              <a:rPr lang="es-CO" sz="2000" dirty="0"/>
              <a:t> de los instrumentos con la DNN: K capas usando </a:t>
            </a:r>
            <a:r>
              <a:rPr lang="es-CO" sz="2000" dirty="0" err="1"/>
              <a:t>ReLu</a:t>
            </a:r>
            <a:endParaRPr lang="es-CO" sz="2000" dirty="0"/>
          </a:p>
          <a:p>
            <a:pPr marL="514350" indent="-514350">
              <a:buFont typeface="+mj-lt"/>
              <a:buAutoNum type="arabicPeriod"/>
            </a:pPr>
            <a:r>
              <a:rPr lang="es-CO" sz="2000" dirty="0" err="1"/>
              <a:t>Reconstruccion</a:t>
            </a:r>
            <a:r>
              <a:rPr lang="es-CO" sz="2000" dirty="0"/>
              <a:t> del instrumento.</a:t>
            </a:r>
          </a:p>
          <a:p>
            <a:pPr marL="0" indent="0">
              <a:buNone/>
            </a:pPr>
            <a:r>
              <a:rPr lang="es-CO" sz="2000" dirty="0" err="1"/>
              <a:t>Enetrenamiento</a:t>
            </a:r>
            <a:r>
              <a:rPr lang="es-CO" sz="2000" dirty="0"/>
              <a:t>:</a:t>
            </a:r>
          </a:p>
          <a:p>
            <a:pPr marL="0" indent="0">
              <a:buNone/>
            </a:pPr>
            <a:r>
              <a:rPr lang="es-CO" sz="2000" dirty="0" err="1"/>
              <a:t>Usuaron</a:t>
            </a:r>
            <a:r>
              <a:rPr lang="es-CO" sz="2000" dirty="0"/>
              <a:t> una lista de audios en formato </a:t>
            </a:r>
            <a:r>
              <a:rPr lang="es-CO" sz="2000" dirty="0" err="1"/>
              <a:t>flag</a:t>
            </a:r>
            <a:r>
              <a:rPr lang="es-CO" sz="2000" dirty="0"/>
              <a:t> a una frecuencia de muestreo de 48khz para cada instrumento. </a:t>
            </a:r>
          </a:p>
          <a:p>
            <a:pPr marL="0" indent="0">
              <a:buNone/>
            </a:pPr>
            <a:r>
              <a:rPr lang="es-CO" sz="2000" dirty="0"/>
              <a:t>La DNN se le iban agregando capas a lo largo del entrenamiento, cada una de ellas tenia la </a:t>
            </a:r>
            <a:r>
              <a:rPr lang="es-CO" sz="2000" dirty="0" err="1"/>
              <a:t>activcion</a:t>
            </a:r>
            <a:r>
              <a:rPr lang="es-CO" sz="2000" dirty="0"/>
              <a:t> </a:t>
            </a:r>
            <a:r>
              <a:rPr lang="es-CO" sz="2000" dirty="0" err="1"/>
              <a:t>ReLu</a:t>
            </a:r>
            <a:r>
              <a:rPr lang="es-CO" sz="2000" dirty="0"/>
              <a:t>.</a:t>
            </a:r>
          </a:p>
          <a:p>
            <a:pPr marL="0" indent="0">
              <a:buNone/>
            </a:pPr>
            <a:r>
              <a:rPr lang="es-CO" sz="2000" dirty="0"/>
              <a:t>Cada que se agregaba una capa estos </a:t>
            </a:r>
            <a:r>
              <a:rPr lang="es-CO" sz="2000" dirty="0" err="1"/>
              <a:t>iniciavan</a:t>
            </a:r>
            <a:r>
              <a:rPr lang="es-CO" sz="2000" dirty="0"/>
              <a:t> los pesos y sesgos con los </a:t>
            </a:r>
            <a:r>
              <a:rPr lang="es-CO" sz="2000" dirty="0" err="1"/>
              <a:t>minimos</a:t>
            </a:r>
            <a:r>
              <a:rPr lang="es-CO" sz="2000" dirty="0"/>
              <a:t> cuadrados entre los objetivos y las </a:t>
            </a:r>
            <a:r>
              <a:rPr lang="es-CO" sz="2000" dirty="0" err="1"/>
              <a:t>salidad</a:t>
            </a:r>
            <a:r>
              <a:rPr lang="es-CO" sz="2000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0C89E-2A66-4D46-A0C0-EFEA144F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2" y="1751120"/>
            <a:ext cx="49053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3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24B90-D977-41D2-9E08-B4108A6E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524871-E758-44F6-A680-19921367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93" y="1560722"/>
            <a:ext cx="4816876" cy="4351338"/>
          </a:xfrm>
        </p:spPr>
        <p:txBody>
          <a:bodyPr>
            <a:normAutofit lnSpcReduction="10000"/>
          </a:bodyPr>
          <a:lstStyle/>
          <a:p>
            <a:r>
              <a:rPr lang="es-CO" sz="2000" dirty="0"/>
              <a:t>Consideraron 2 mezclas de 3 instrumentos los tríos fueron </a:t>
            </a:r>
            <a:r>
              <a:rPr lang="es-MX" sz="2000" dirty="0"/>
              <a:t>"Brahms“ formado por una trompeta, un piano y un violín y el trío “Lussier” con un fagot, un piano y una trompeta, hicieron el </a:t>
            </a:r>
            <a:r>
              <a:rPr lang="es-MX" sz="2000" dirty="0" err="1"/>
              <a:t>entrenamienco</a:t>
            </a:r>
            <a:r>
              <a:rPr lang="es-MX" sz="2000" dirty="0"/>
              <a:t> con 600 interacciones por capa y luego 300 para el ajuste final, con un total de 5 capas</a:t>
            </a:r>
          </a:p>
          <a:p>
            <a:r>
              <a:rPr lang="es-MX" sz="2000" dirty="0"/>
              <a:t>Tuvieron buenos resultados con 5 capas pero por la trompeta en el trio Lussier tuvieron problemas de </a:t>
            </a:r>
            <a:r>
              <a:rPr lang="es-MX" sz="2000" dirty="0" err="1"/>
              <a:t>overfiting</a:t>
            </a:r>
            <a:r>
              <a:rPr lang="es-MX" sz="2000" dirty="0"/>
              <a:t> ya que los datos eran pocos</a:t>
            </a:r>
          </a:p>
          <a:p>
            <a:r>
              <a:rPr lang="es-MX" sz="2000" dirty="0"/>
              <a:t>Se pueden observar unos saltos en cada capa agregada, esto es por la forma en la que se agregaron los pesos por la optimización de </a:t>
            </a:r>
            <a:r>
              <a:rPr lang="es-MX" sz="2000" dirty="0" err="1"/>
              <a:t>minimos</a:t>
            </a:r>
            <a:r>
              <a:rPr lang="es-MX" sz="2000" dirty="0"/>
              <a:t> cuadrados</a:t>
            </a:r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31F7C-B0D9-4C95-8A7F-099D059D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27" y="1560721"/>
            <a:ext cx="626420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275872" y="1571349"/>
            <a:ext cx="9373925" cy="185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n-US" dirty="0">
                <a:solidFill>
                  <a:schemeClr val="bg1"/>
                </a:solidFill>
              </a:rPr>
              <a:t>AUTOMATIC GENERATION OF GRAPHICAL GAME ASSETS USING GAN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014CF7-CCEB-4894-BF88-FAD5641F3AB3}"/>
              </a:ext>
            </a:extLst>
          </p:cNvPr>
          <p:cNvSpPr txBox="1"/>
          <p:nvPr/>
        </p:nvSpPr>
        <p:spPr>
          <a:xfrm>
            <a:off x="4577935" y="3224813"/>
            <a:ext cx="34494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Rafał</a:t>
            </a:r>
            <a:r>
              <a:rPr lang="es-CO" b="1" dirty="0">
                <a:solidFill>
                  <a:schemeClr val="bg1"/>
                </a:solidFill>
              </a:rPr>
              <a:t> Karp, </a:t>
            </a:r>
            <a:r>
              <a:rPr lang="es-CO" b="1" dirty="0" err="1">
                <a:solidFill>
                  <a:schemeClr val="bg1"/>
                </a:solidFill>
              </a:rPr>
              <a:t>Zaneta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Swiderska</a:t>
            </a:r>
            <a:endParaRPr lang="es-CO" b="1" dirty="0">
              <a:solidFill>
                <a:schemeClr val="bg1"/>
              </a:solidFill>
            </a:endParaRPr>
          </a:p>
          <a:p>
            <a:pPr algn="ctr"/>
            <a:endParaRPr lang="es-CO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Warsaw University of Technology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Poland</a:t>
            </a:r>
          </a:p>
          <a:p>
            <a:pPr algn="ctr"/>
            <a:endParaRPr lang="es-CO" b="1" dirty="0">
              <a:solidFill>
                <a:schemeClr val="bg1"/>
              </a:solidFill>
            </a:endParaRPr>
          </a:p>
          <a:p>
            <a:pPr algn="ctr"/>
            <a:r>
              <a:rPr lang="es-CO" b="1" dirty="0">
                <a:solidFill>
                  <a:schemeClr val="bg1"/>
                </a:solidFill>
              </a:rPr>
              <a:t>Julio 2021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10219-AF8E-4949-8FE8-C00D0BB6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B2535-6019-4131-BF7F-2251E4172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calidad y cantidad de las grabaciones de entrenamiento de cada instrumento por separado son relevantes. </a:t>
            </a:r>
          </a:p>
          <a:p>
            <a:r>
              <a:rPr lang="es-CO" dirty="0"/>
              <a:t>La implementación de la base de datos RWC Music </a:t>
            </a:r>
            <a:r>
              <a:rPr lang="es-CO" dirty="0" err="1"/>
              <a:t>Instrument</a:t>
            </a:r>
            <a:r>
              <a:rPr lang="es-CO" dirty="0"/>
              <a:t> </a:t>
            </a:r>
            <a:r>
              <a:rPr lang="es-CO" dirty="0" err="1"/>
              <a:t>Sounds</a:t>
            </a:r>
            <a:endParaRPr lang="es-CO" dirty="0"/>
          </a:p>
          <a:p>
            <a:r>
              <a:rPr lang="es-CO" dirty="0"/>
              <a:t>Como no se esta aplicando teoría musical, por lo que usarlo generaría mejores muestras. </a:t>
            </a:r>
          </a:p>
        </p:txBody>
      </p:sp>
    </p:spTree>
    <p:extLst>
      <p:ext uri="{BB962C8B-B14F-4D97-AF65-F5344CB8AC3E}">
        <p14:creationId xmlns:p14="http://schemas.microsoft.com/office/powerpoint/2010/main" val="421383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79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364202" y="898901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 err="1">
                <a:solidFill>
                  <a:schemeClr val="bg1"/>
                </a:solidFill>
                <a:latin typeface="Nunito"/>
              </a:rPr>
              <a:t>Bibliografia</a:t>
            </a:r>
            <a:r>
              <a:rPr lang="en-US" dirty="0">
                <a:solidFill>
                  <a:schemeClr val="bg1"/>
                </a:solidFill>
                <a:latin typeface="Nunito"/>
              </a:rPr>
              <a:t>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653FD-0C23-4556-B680-644DF8324324}"/>
              </a:ext>
            </a:extLst>
          </p:cNvPr>
          <p:cNvSpPr/>
          <p:nvPr/>
        </p:nvSpPr>
        <p:spPr>
          <a:xfrm>
            <a:off x="701336" y="2074234"/>
            <a:ext cx="863797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Karp, R., &amp; </a:t>
            </a:r>
            <a:r>
              <a:rPr lang="en-US" dirty="0" err="1">
                <a:solidFill>
                  <a:schemeClr val="bg1"/>
                </a:solidFill>
              </a:rPr>
              <a:t>Swiderska-Chadaj</a:t>
            </a:r>
            <a:r>
              <a:rPr lang="en-US" dirty="0">
                <a:solidFill>
                  <a:schemeClr val="bg1"/>
                </a:solidFill>
              </a:rPr>
              <a:t>, Z. (2021). Automatic generation of graphical game assets using </a:t>
            </a:r>
            <a:r>
              <a:rPr lang="en-US" dirty="0" err="1">
                <a:solidFill>
                  <a:schemeClr val="bg1"/>
                </a:solidFill>
              </a:rPr>
              <a:t>gan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>
                <a:solidFill>
                  <a:schemeClr val="bg1"/>
                </a:solidFill>
              </a:rPr>
              <a:t>2021 7th International Conference on Computer Technology Applications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https://doi.org/10.1145/3477911.3477913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1"/>
                </a:solidFill>
              </a:rPr>
              <a:t>Uhlich</a:t>
            </a:r>
            <a:r>
              <a:rPr lang="es-CO" dirty="0">
                <a:solidFill>
                  <a:schemeClr val="bg1"/>
                </a:solidFill>
              </a:rPr>
              <a:t>, S., </a:t>
            </a:r>
            <a:r>
              <a:rPr lang="es-CO" dirty="0" err="1">
                <a:solidFill>
                  <a:schemeClr val="bg1"/>
                </a:solidFill>
              </a:rPr>
              <a:t>Giron</a:t>
            </a:r>
            <a:r>
              <a:rPr lang="es-CO" dirty="0">
                <a:solidFill>
                  <a:schemeClr val="bg1"/>
                </a:solidFill>
              </a:rPr>
              <a:t>, F., &amp; </a:t>
            </a:r>
            <a:r>
              <a:rPr lang="es-CO" dirty="0" err="1">
                <a:solidFill>
                  <a:schemeClr val="bg1"/>
                </a:solidFill>
              </a:rPr>
              <a:t>Mitsufuji</a:t>
            </a:r>
            <a:r>
              <a:rPr lang="es-CO" dirty="0">
                <a:solidFill>
                  <a:schemeClr val="bg1"/>
                </a:solidFill>
              </a:rPr>
              <a:t>, Y. (2015). Deep neural </a:t>
            </a:r>
            <a:r>
              <a:rPr lang="es-CO" dirty="0" err="1">
                <a:solidFill>
                  <a:schemeClr val="bg1"/>
                </a:solidFill>
              </a:rPr>
              <a:t>network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based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instrument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extraction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from</a:t>
            </a:r>
            <a:r>
              <a:rPr lang="es-CO" dirty="0">
                <a:solidFill>
                  <a:schemeClr val="bg1"/>
                </a:solidFill>
              </a:rPr>
              <a:t> music. </a:t>
            </a:r>
            <a:r>
              <a:rPr lang="es-CO" i="1" dirty="0">
                <a:solidFill>
                  <a:schemeClr val="bg1"/>
                </a:solidFill>
              </a:rPr>
              <a:t>2015 IEEE International </a:t>
            </a:r>
            <a:r>
              <a:rPr lang="es-CO" i="1" dirty="0" err="1">
                <a:solidFill>
                  <a:schemeClr val="bg1"/>
                </a:solidFill>
              </a:rPr>
              <a:t>Conference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i="1" dirty="0" err="1">
                <a:solidFill>
                  <a:schemeClr val="bg1"/>
                </a:solidFill>
              </a:rPr>
              <a:t>on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i="1" dirty="0" err="1">
                <a:solidFill>
                  <a:schemeClr val="bg1"/>
                </a:solidFill>
              </a:rPr>
              <a:t>Acoustics</a:t>
            </a:r>
            <a:r>
              <a:rPr lang="es-CO" i="1" dirty="0">
                <a:solidFill>
                  <a:schemeClr val="bg1"/>
                </a:solidFill>
              </a:rPr>
              <a:t>, </a:t>
            </a:r>
            <a:r>
              <a:rPr lang="es-CO" i="1" dirty="0" err="1">
                <a:solidFill>
                  <a:schemeClr val="bg1"/>
                </a:solidFill>
              </a:rPr>
              <a:t>Speech</a:t>
            </a:r>
            <a:r>
              <a:rPr lang="es-CO" i="1" dirty="0">
                <a:solidFill>
                  <a:schemeClr val="bg1"/>
                </a:solidFill>
              </a:rPr>
              <a:t> and </a:t>
            </a:r>
            <a:r>
              <a:rPr lang="es-CO" i="1" dirty="0" err="1">
                <a:solidFill>
                  <a:schemeClr val="bg1"/>
                </a:solidFill>
              </a:rPr>
              <a:t>Signal</a:t>
            </a:r>
            <a:r>
              <a:rPr lang="es-CO" i="1" dirty="0">
                <a:solidFill>
                  <a:schemeClr val="bg1"/>
                </a:solidFill>
              </a:rPr>
              <a:t> Processing (ICASSP)</a:t>
            </a:r>
            <a:r>
              <a:rPr lang="es-CO" dirty="0">
                <a:solidFill>
                  <a:schemeClr val="bg1"/>
                </a:solidFill>
              </a:rPr>
              <a:t>. </a:t>
            </a:r>
            <a:r>
              <a:rPr lang="es-CO" dirty="0">
                <a:solidFill>
                  <a:schemeClr val="bg1"/>
                </a:solidFill>
                <a:hlinkClick r:id="rId4"/>
              </a:rPr>
              <a:t>https://doi.org/10.1109/icassp.2015.7178348</a:t>
            </a:r>
            <a:endParaRPr lang="es-C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1"/>
                </a:solidFill>
              </a:rPr>
              <a:t>Ottavi</a:t>
            </a:r>
            <a:r>
              <a:rPr lang="es-CO" dirty="0">
                <a:solidFill>
                  <a:schemeClr val="bg1"/>
                </a:solidFill>
              </a:rPr>
              <a:t>, G., </a:t>
            </a:r>
            <a:r>
              <a:rPr lang="es-CO" dirty="0" err="1">
                <a:solidFill>
                  <a:schemeClr val="bg1"/>
                </a:solidFill>
              </a:rPr>
              <a:t>Karunaratne</a:t>
            </a:r>
            <a:r>
              <a:rPr lang="es-CO" dirty="0">
                <a:solidFill>
                  <a:schemeClr val="bg1"/>
                </a:solidFill>
              </a:rPr>
              <a:t>, G., Conti, F., </a:t>
            </a:r>
            <a:r>
              <a:rPr lang="es-CO" dirty="0" err="1">
                <a:solidFill>
                  <a:schemeClr val="bg1"/>
                </a:solidFill>
              </a:rPr>
              <a:t>Boybat</a:t>
            </a:r>
            <a:r>
              <a:rPr lang="es-CO" dirty="0">
                <a:solidFill>
                  <a:schemeClr val="bg1"/>
                </a:solidFill>
              </a:rPr>
              <a:t>, I., </a:t>
            </a:r>
            <a:r>
              <a:rPr lang="es-CO" dirty="0" err="1">
                <a:solidFill>
                  <a:schemeClr val="bg1"/>
                </a:solidFill>
              </a:rPr>
              <a:t>Benini</a:t>
            </a:r>
            <a:r>
              <a:rPr lang="es-CO" dirty="0">
                <a:solidFill>
                  <a:schemeClr val="bg1"/>
                </a:solidFill>
              </a:rPr>
              <a:t>, L., &amp; Rossi, D. (2021). </a:t>
            </a:r>
            <a:r>
              <a:rPr lang="es-CO" dirty="0" err="1">
                <a:solidFill>
                  <a:schemeClr val="bg1"/>
                </a:solidFill>
              </a:rPr>
              <a:t>End-to-end</a:t>
            </a:r>
            <a:r>
              <a:rPr lang="es-CO" dirty="0">
                <a:solidFill>
                  <a:schemeClr val="bg1"/>
                </a:solidFill>
              </a:rPr>
              <a:t> 100-tops/W </a:t>
            </a:r>
            <a:r>
              <a:rPr lang="es-CO" dirty="0" err="1">
                <a:solidFill>
                  <a:schemeClr val="bg1"/>
                </a:solidFill>
              </a:rPr>
              <a:t>inference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with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analog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in-memory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computing</a:t>
            </a:r>
            <a:r>
              <a:rPr lang="es-CO" dirty="0">
                <a:solidFill>
                  <a:schemeClr val="bg1"/>
                </a:solidFill>
              </a:rPr>
              <a:t>: Are </a:t>
            </a:r>
            <a:r>
              <a:rPr lang="es-CO" dirty="0" err="1">
                <a:solidFill>
                  <a:schemeClr val="bg1"/>
                </a:solidFill>
              </a:rPr>
              <a:t>we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there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yet</a:t>
            </a:r>
            <a:r>
              <a:rPr lang="es-CO" dirty="0">
                <a:solidFill>
                  <a:schemeClr val="bg1"/>
                </a:solidFill>
              </a:rPr>
              <a:t>? </a:t>
            </a:r>
            <a:r>
              <a:rPr lang="es-CO" i="1" dirty="0">
                <a:solidFill>
                  <a:schemeClr val="bg1"/>
                </a:solidFill>
              </a:rPr>
              <a:t>2021 IEEE 3rd International </a:t>
            </a:r>
            <a:r>
              <a:rPr lang="es-CO" i="1" dirty="0" err="1">
                <a:solidFill>
                  <a:schemeClr val="bg1"/>
                </a:solidFill>
              </a:rPr>
              <a:t>Conference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i="1" dirty="0" err="1">
                <a:solidFill>
                  <a:schemeClr val="bg1"/>
                </a:solidFill>
              </a:rPr>
              <a:t>on</a:t>
            </a:r>
            <a:r>
              <a:rPr lang="es-CO" i="1" dirty="0">
                <a:solidFill>
                  <a:schemeClr val="bg1"/>
                </a:solidFill>
              </a:rPr>
              <a:t> Artificial </a:t>
            </a:r>
            <a:r>
              <a:rPr lang="es-CO" i="1" dirty="0" err="1">
                <a:solidFill>
                  <a:schemeClr val="bg1"/>
                </a:solidFill>
              </a:rPr>
              <a:t>Intelligence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i="1" dirty="0" err="1">
                <a:solidFill>
                  <a:schemeClr val="bg1"/>
                </a:solidFill>
              </a:rPr>
              <a:t>Circuits</a:t>
            </a:r>
            <a:r>
              <a:rPr lang="es-CO" i="1" dirty="0">
                <a:solidFill>
                  <a:schemeClr val="bg1"/>
                </a:solidFill>
              </a:rPr>
              <a:t> and </a:t>
            </a:r>
            <a:r>
              <a:rPr lang="es-CO" i="1" dirty="0" err="1">
                <a:solidFill>
                  <a:schemeClr val="bg1"/>
                </a:solidFill>
              </a:rPr>
              <a:t>Systems</a:t>
            </a:r>
            <a:r>
              <a:rPr lang="es-CO" i="1" dirty="0">
                <a:solidFill>
                  <a:schemeClr val="bg1"/>
                </a:solidFill>
              </a:rPr>
              <a:t> (AICAS)</a:t>
            </a:r>
            <a:r>
              <a:rPr lang="es-CO" dirty="0">
                <a:solidFill>
                  <a:schemeClr val="bg1"/>
                </a:solidFill>
              </a:rPr>
              <a:t>. https://doi.org/10.1109/aicas51828.2021.9458409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chemeClr val="bg1"/>
              </a:solidFill>
            </a:endParaRPr>
          </a:p>
          <a:p>
            <a:pPr marL="342900" lvl="0" indent="-342900">
              <a:buSzPts val="1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hlinkClick r:id="rId5"/>
              </a:rPr>
              <a:t>https://es.wikipedia.org/wiki/Red_generativa_antag%C3%B3nica</a:t>
            </a:r>
            <a:endParaRPr lang="es-CO" dirty="0">
              <a:solidFill>
                <a:schemeClr val="bg1"/>
              </a:solidFill>
            </a:endParaRPr>
          </a:p>
          <a:p>
            <a:pPr marL="342900" lvl="0" indent="-342900">
              <a:buSzPts val="1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hlinkClick r:id="rId6"/>
              </a:rPr>
              <a:t>https://puentesdigitales.com/2019/04/05/todo-lo-que-necesitas-saber-sobre-las-gan-redes-generativas-antagonicas/</a:t>
            </a:r>
            <a:endParaRPr lang="es-CO" dirty="0">
              <a:solidFill>
                <a:schemeClr val="bg1"/>
              </a:solidFill>
            </a:endParaRPr>
          </a:p>
          <a:p>
            <a:pPr marL="342900" lvl="0" indent="-342900">
              <a:buSzPts val="18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hlinkClick r:id="rId7"/>
              </a:rPr>
              <a:t>https://en.wikipedia.org/wiki/Fr%C3%A9chet_inception_distance</a:t>
            </a:r>
            <a:endParaRPr lang="es-C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525857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MX" dirty="0"/>
              <a:t>Los Videojuegos y las IA</a:t>
            </a:r>
            <a:endParaRPr dirty="0"/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535290" y="1478764"/>
            <a:ext cx="5233522" cy="520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videojuegos son </a:t>
            </a:r>
            <a:r>
              <a:rPr lang="es-CO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softwars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usan una gran cantidad de </a:t>
            </a:r>
            <a:r>
              <a:rPr lang="es-CO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contenidio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grafico tanto en elementos internos como en las interfaces de los jugadores para que puedan interactuar con los elementos y cada parte del software necesita un trabajo artístico al momento de presentarlo al jugador ya que la experiencia del usuario y su comodidad con el juego depende mucho de lo que ve, por ello resulta muy atractivo poder generar una parte de los </a:t>
            </a:r>
            <a:r>
              <a:rPr lang="es-CO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juego de una forma rápida y barata. </a:t>
            </a:r>
          </a:p>
          <a:p>
            <a:pPr marL="0" lvl="0" indent="0" algn="l">
              <a:spcBef>
                <a:spcPts val="0"/>
              </a:spcBef>
              <a:buSzPts val="1800"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este articulo las usaron para generar iconos de objetos o habilidades en un juego como los mostrados en la imagen (tomada del articulo)</a:t>
            </a:r>
          </a:p>
          <a:p>
            <a:pPr marL="0" lvl="0" indent="0" algn="l">
              <a:spcBef>
                <a:spcPts val="0"/>
              </a:spcBef>
              <a:buSzPts val="1800"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objetivos son: Un menor consumo de recursos, ser </a:t>
            </a:r>
            <a:r>
              <a:rPr lang="es-CO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Agnostico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estilo, Inspirar a artistas. </a:t>
            </a:r>
          </a:p>
          <a:p>
            <a:pPr marL="0" lvl="0" indent="0" algn="l">
              <a:spcBef>
                <a:spcPts val="0"/>
              </a:spcBef>
              <a:buSzPts val="1800"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F1C6CC-577D-49B0-8447-868E1BC5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37" y="1721211"/>
            <a:ext cx="5480898" cy="39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3"/>
          <p:cNvSpPr txBox="1">
            <a:spLocks noGrp="1"/>
          </p:cNvSpPr>
          <p:nvPr/>
        </p:nvSpPr>
        <p:spPr>
          <a:xfrm>
            <a:off x="1621654" y="47220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Que es GAN?</a:t>
            </a:r>
            <a:endParaRPr lang="en-A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73BA50-CEBD-4A96-8DB7-B70E5D86F7DB}"/>
              </a:ext>
            </a:extLst>
          </p:cNvPr>
          <p:cNvSpPr/>
          <p:nvPr/>
        </p:nvSpPr>
        <p:spPr>
          <a:xfrm>
            <a:off x="602060" y="1566376"/>
            <a:ext cx="111831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Las Red </a:t>
            </a:r>
            <a:r>
              <a:rPr lang="en-US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Generativa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Antagonica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o GAN (</a:t>
            </a:r>
            <a:r>
              <a:rPr lang="en-US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ingles)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 son una clase de algoritmos de inteligencia artificial que se utilizan en el aprendizaje no supervisado, implementadas por un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dos redes neuronales que compiten mutuamente en una especie de juego de suma cero.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>
              <a:buSzPts val="1800"/>
            </a:pP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Una red genera los </a:t>
            </a:r>
            <a:r>
              <a:rPr lang="es-CO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candidatos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y </a:t>
            </a:r>
            <a:r>
              <a:rPr lang="en-US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otra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los </a:t>
            </a:r>
            <a:r>
              <a:rPr lang="en-US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</a:t>
            </a: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objetivo del aprendizaje de la red generativa es aumentar el índice de error de la red discriminativa (o sea, "engañar" a la red discriminativa produciendo nuevos elementos sintéticos que parecen provenir de la distribución de datos auténticos).</a:t>
            </a:r>
          </a:p>
          <a:p>
            <a:pPr>
              <a:buSzPts val="1800"/>
            </a:pPr>
            <a:endParaRPr lang="es-MX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47DE93-8994-4210-BFEB-C3C410B1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51" y="3705895"/>
            <a:ext cx="7504769" cy="29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8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158857" y="371950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Nunito"/>
              </a:rPr>
              <a:t>¿que </a:t>
            </a:r>
            <a:r>
              <a:rPr lang="en-US" dirty="0" err="1">
                <a:solidFill>
                  <a:schemeClr val="bg1"/>
                </a:solidFill>
                <a:latin typeface="Nunito"/>
              </a:rPr>
              <a:t>hicieron</a:t>
            </a:r>
            <a:r>
              <a:rPr lang="en-US" dirty="0">
                <a:solidFill>
                  <a:schemeClr val="bg1"/>
                </a:solidFill>
                <a:latin typeface="Nunito"/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310935" y="1324857"/>
            <a:ext cx="9144000" cy="312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chemeClr val="bg1"/>
                </a:solidFill>
              </a:rPr>
              <a:t>Base de datos con  6283 imágenes de diferente tamaño.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chemeClr val="bg1"/>
                </a:solidFill>
              </a:rPr>
              <a:t>Procesado y entrenamiento de la GAN</a:t>
            </a:r>
          </a:p>
          <a:p>
            <a:pPr marL="342900" lvl="0" indent="-342900" algn="l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sz="2000" dirty="0" err="1">
                <a:solidFill>
                  <a:schemeClr val="bg1"/>
                </a:solidFill>
              </a:rPr>
              <a:t>Calibracion</a:t>
            </a:r>
            <a:r>
              <a:rPr lang="es-CO" sz="2000" dirty="0">
                <a:solidFill>
                  <a:schemeClr val="bg1"/>
                </a:solidFill>
              </a:rPr>
              <a:t> de los parámetros de la GAN para generador: Se usaron para 4 capas </a:t>
            </a:r>
            <a:r>
              <a:rPr lang="es-CO" sz="2000" dirty="0" err="1">
                <a:solidFill>
                  <a:schemeClr val="bg1"/>
                </a:solidFill>
              </a:rPr>
              <a:t>convolucionales</a:t>
            </a:r>
            <a:r>
              <a:rPr lang="es-CO" sz="2000" dirty="0">
                <a:solidFill>
                  <a:schemeClr val="bg1"/>
                </a:solidFill>
              </a:rPr>
              <a:t> transpuestas con funciones de activación </a:t>
            </a:r>
            <a:r>
              <a:rPr lang="es-CO" sz="2000" dirty="0" err="1">
                <a:solidFill>
                  <a:schemeClr val="bg1"/>
                </a:solidFill>
              </a:rPr>
              <a:t>ReLu</a:t>
            </a:r>
            <a:r>
              <a:rPr lang="es-CO" sz="2000" dirty="0">
                <a:solidFill>
                  <a:schemeClr val="bg1"/>
                </a:solidFill>
              </a:rPr>
              <a:t>, </a:t>
            </a:r>
            <a:r>
              <a:rPr lang="es-CO" sz="2000" dirty="0" err="1">
                <a:solidFill>
                  <a:schemeClr val="bg1"/>
                </a:solidFill>
              </a:rPr>
              <a:t>Tanh</a:t>
            </a:r>
            <a:r>
              <a:rPr lang="es-CO" sz="2000" dirty="0">
                <a:solidFill>
                  <a:schemeClr val="bg1"/>
                </a:solidFill>
              </a:rPr>
              <a:t> y se establecieron los filtros. </a:t>
            </a:r>
          </a:p>
          <a:p>
            <a:pPr marL="342900" lvl="0" indent="-342900" algn="l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sz="2000" dirty="0" err="1">
                <a:solidFill>
                  <a:schemeClr val="bg1"/>
                </a:solidFill>
              </a:rPr>
              <a:t>Calibracion</a:t>
            </a:r>
            <a:r>
              <a:rPr lang="es-CO" sz="2000" dirty="0">
                <a:solidFill>
                  <a:schemeClr val="bg1"/>
                </a:solidFill>
              </a:rPr>
              <a:t> de los parámetros de la GAN para Discriminador: Tres capas </a:t>
            </a:r>
            <a:r>
              <a:rPr lang="es-CO" sz="2000" dirty="0" err="1">
                <a:solidFill>
                  <a:schemeClr val="bg1"/>
                </a:solidFill>
              </a:rPr>
              <a:t>convolucionales</a:t>
            </a:r>
            <a:r>
              <a:rPr lang="es-CO" sz="2000" dirty="0">
                <a:solidFill>
                  <a:schemeClr val="bg1"/>
                </a:solidFill>
              </a:rPr>
              <a:t> con un 45% de </a:t>
            </a:r>
            <a:r>
              <a:rPr lang="es-CO" sz="2000" dirty="0" err="1">
                <a:solidFill>
                  <a:schemeClr val="bg1"/>
                </a:solidFill>
              </a:rPr>
              <a:t>dropout</a:t>
            </a:r>
            <a:r>
              <a:rPr lang="es-CO" sz="2000" dirty="0">
                <a:solidFill>
                  <a:schemeClr val="bg1"/>
                </a:solidFill>
              </a:rPr>
              <a:t> y una función de </a:t>
            </a:r>
            <a:r>
              <a:rPr lang="es-CO" sz="2000" dirty="0" err="1">
                <a:solidFill>
                  <a:schemeClr val="bg1"/>
                </a:solidFill>
              </a:rPr>
              <a:t>actuvacion</a:t>
            </a:r>
            <a:r>
              <a:rPr lang="es-CO" sz="2000" dirty="0">
                <a:solidFill>
                  <a:schemeClr val="bg1"/>
                </a:solidFill>
              </a:rPr>
              <a:t> </a:t>
            </a:r>
            <a:r>
              <a:rPr lang="es-CO" sz="2000" dirty="0" err="1">
                <a:solidFill>
                  <a:schemeClr val="bg1"/>
                </a:solidFill>
              </a:rPr>
              <a:t>LeakyRelu</a:t>
            </a:r>
            <a:r>
              <a:rPr lang="es-CO" sz="2000" dirty="0">
                <a:solidFill>
                  <a:schemeClr val="bg1"/>
                </a:solidFill>
              </a:rPr>
              <a:t> con pendiente de 0,2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Se entreno a con épocas alrededor de las 5800 y con lotes de imágenes de 16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D30AF8-AF11-4345-B6BF-B0806080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39" y="3722345"/>
            <a:ext cx="8627392" cy="29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3"/>
          <p:cNvSpPr txBox="1">
            <a:spLocks noGrp="1"/>
          </p:cNvSpPr>
          <p:nvPr/>
        </p:nvSpPr>
        <p:spPr>
          <a:xfrm>
            <a:off x="1621654" y="47220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Resultados</a:t>
            </a:r>
            <a:endParaRPr lang="en-A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73BA50-CEBD-4A96-8DB7-B70E5D86F7DB}"/>
              </a:ext>
            </a:extLst>
          </p:cNvPr>
          <p:cNvSpPr/>
          <p:nvPr/>
        </p:nvSpPr>
        <p:spPr>
          <a:xfrm>
            <a:off x="424508" y="1282290"/>
            <a:ext cx="598323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Los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resultados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fueron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probados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deacuerdo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 la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medida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FID (Fréchet inception distance)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resultante</a:t>
            </a:r>
            <a:endParaRPr lang="en-US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 studio de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observacion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50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participantes</a:t>
            </a:r>
            <a:endParaRPr lang="en-US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ayuda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expertos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calidad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(9% y 15%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buenas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o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buenas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pero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no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louficiente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</a:p>
          <a:p>
            <a:pPr>
              <a:buSzPts val="1800"/>
            </a:pP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endParaRPr lang="es-MX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19776D-BDC5-430D-93B6-318672C8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08" y="1802167"/>
            <a:ext cx="5112431" cy="47079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C7D580-F566-4DAB-87B4-9EC39654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1" y="3234711"/>
            <a:ext cx="4613109" cy="34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3"/>
          <p:cNvSpPr txBox="1">
            <a:spLocks noGrp="1"/>
          </p:cNvSpPr>
          <p:nvPr/>
        </p:nvSpPr>
        <p:spPr>
          <a:xfrm>
            <a:off x="1444101" y="347922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Resultados</a:t>
            </a:r>
            <a:endParaRPr lang="en-A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73BA50-CEBD-4A96-8DB7-B70E5D86F7DB}"/>
              </a:ext>
            </a:extLst>
          </p:cNvPr>
          <p:cNvSpPr/>
          <p:nvPr/>
        </p:nvSpPr>
        <p:spPr>
          <a:xfrm>
            <a:off x="259256" y="2702717"/>
            <a:ext cx="462346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(9% y 15%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buenas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o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buenas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pero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no lo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suficiente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), el restante 76% de las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imagenes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fueron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categorizadas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como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baja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calidad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endParaRPr lang="es-MX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SzPts val="1800"/>
            </a:pPr>
            <a:endParaRPr lang="en-US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4E1B3D-79C6-455E-9A5C-15347714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5" y="1401794"/>
            <a:ext cx="6703796" cy="52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8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176613" y="98450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CO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964706" y="2375651"/>
            <a:ext cx="9144000" cy="312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</a:pPr>
            <a:r>
              <a:rPr lang="es-CO" sz="2000" dirty="0">
                <a:solidFill>
                  <a:schemeClr val="bg1"/>
                </a:solidFill>
              </a:rPr>
              <a:t>El 69% de las veces que se evaluaron los resultados, las personas encuestadas decían que la imagen era real, pero a su ves decían que el 30% de las imágenes reales eran falsas. Pero muchas de las imágenes no eran realistas.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</a:pPr>
            <a:endParaRPr lang="es-CO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</a:pPr>
            <a:r>
              <a:rPr lang="es-CO" sz="2000" dirty="0">
                <a:solidFill>
                  <a:schemeClr val="bg1"/>
                </a:solidFill>
              </a:rPr>
              <a:t>Los resultados fueron altamente afectados por los datos de entrenamiento ya que era altamente abstracto.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</a:pPr>
            <a:endParaRPr lang="es-CO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</a:pPr>
            <a:r>
              <a:rPr lang="es-CO" sz="2000" dirty="0">
                <a:solidFill>
                  <a:schemeClr val="bg1"/>
                </a:solidFill>
              </a:rPr>
              <a:t>Para usar en la industria es necesario un post procesado a mano o </a:t>
            </a:r>
            <a:r>
              <a:rPr lang="es-CO" sz="2000" dirty="0" err="1">
                <a:solidFill>
                  <a:schemeClr val="bg1"/>
                </a:solidFill>
              </a:rPr>
              <a:t>automatico</a:t>
            </a:r>
            <a:r>
              <a:rPr lang="es-CO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5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300726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End-to-end 100-TOPS/W Inference With Analog In-Memory Computing: Are We There Yet? </a:t>
            </a:r>
            <a:endParaRPr sz="4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3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8544</TotalTime>
  <Words>1003</Words>
  <Application>Microsoft Office PowerPoint</Application>
  <PresentationFormat>Panorámica</PresentationFormat>
  <Paragraphs>94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Nunito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memory devices are resistors with programmable conductance placed at the crosspoints of a 2D</vt:lpstr>
      <vt:lpstr>IMA Subsystem in a PULP cluster MobileNetV2</vt:lpstr>
      <vt:lpstr> </vt:lpstr>
      <vt:lpstr>RESULTS &amp; MOBILENETV2 CASE STUDY</vt:lpstr>
      <vt:lpstr>Presentación de PowerPoint</vt:lpstr>
      <vt:lpstr>Presentación de PowerPoint</vt:lpstr>
      <vt:lpstr>Presentación de PowerPoint</vt:lpstr>
      <vt:lpstr>Presentación de PowerPoint</vt:lpstr>
      <vt:lpstr>Resultados</vt:lpstr>
      <vt:lpstr>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ALEJANDRO CHALARCA BOTERO</cp:lastModifiedBy>
  <cp:revision>52</cp:revision>
  <dcterms:created xsi:type="dcterms:W3CDTF">2022-02-01T21:22:47Z</dcterms:created>
  <dcterms:modified xsi:type="dcterms:W3CDTF">2023-04-20T03:01:46Z</dcterms:modified>
</cp:coreProperties>
</file>